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6" r:id="rId10"/>
    <p:sldId id="273" r:id="rId11"/>
    <p:sldId id="274" r:id="rId12"/>
    <p:sldId id="279" r:id="rId13"/>
    <p:sldId id="278" r:id="rId14"/>
    <p:sldId id="275" r:id="rId15"/>
    <p:sldId id="276" r:id="rId16"/>
    <p:sldId id="277" r:id="rId17"/>
    <p:sldId id="270" r:id="rId18"/>
    <p:sldId id="271" r:id="rId19"/>
    <p:sldId id="272" r:id="rId20"/>
    <p:sldId id="263" r:id="rId21"/>
    <p:sldId id="269" r:id="rId22"/>
    <p:sldId id="267" r:id="rId23"/>
    <p:sldId id="268" r:id="rId24"/>
    <p:sldId id="264" r:id="rId25"/>
    <p:sldId id="265" r:id="rId2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7F4456-5210-49FE-8A12-D12E311ADC22}">
  <a:tblStyle styleId="{C87F4456-5210-49FE-8A12-D12E311ADC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754" y="101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{C87F4456-5210-49FE-8A12-D12E311ADC22}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{C87F4456-5210-49FE-8A12-D12E311ADC22}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4" y="553500"/>
            <a:ext cx="4606123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dbt для трансформации данных в ClickHouse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433125" y="553500"/>
            <a:ext cx="4606121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 для инженеров и архитекторов БД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233D4-689A-16F5-C23E-C67EC794B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281709" cy="1095900"/>
          </a:xfrm>
        </p:spPr>
        <p:txBody>
          <a:bodyPr/>
          <a:lstStyle/>
          <a:p>
            <a:r>
              <a:rPr lang="ru-RU" dirty="0"/>
              <a:t>Слой </a:t>
            </a:r>
            <a:r>
              <a:rPr lang="en-US" dirty="0"/>
              <a:t>SRC</a:t>
            </a:r>
            <a:r>
              <a:rPr lang="ru-RU" dirty="0"/>
              <a:t> (Источники)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7B62513-4588-B126-66E0-03B8FD80C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51" y="1226569"/>
            <a:ext cx="4292513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SRC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это интерфейсные таблицы, которые подключаются к данным в PostgreSQL через движок 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ENGINE = PostgreSQL</a:t>
            </a:r>
            <a:endParaRPr lang="ru-RU" altLang="ru-RU" sz="1200" dirty="0">
              <a:solidFill>
                <a:srgbClr val="40404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Эти таблицы служат точкой входа для данных из PostgreSQL в ClickHouse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7C677A0-8C64-B937-7A49-573DC25BC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50" y="2571750"/>
            <a:ext cx="4669327" cy="181588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src_northwind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src_northwind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Демонстрационная база данных Northwind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Таблица, содержащая информацию о категориях товаров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-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category_id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Идентификатор категории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-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category_name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Название категории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85AB399-570F-DA95-D101-7BEC1AF9F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1446042"/>
            <a:ext cx="4210258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 EXISTS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src_northwind.categories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category_id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Int32,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ENGINE = PostgreSQL(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'host.docker.internal:5432'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NorthWind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0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B7A38-1883-B9F9-FF6E-CB408C32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105863" cy="1095900"/>
          </a:xfrm>
        </p:spPr>
        <p:txBody>
          <a:bodyPr/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Слой </a:t>
            </a:r>
            <a:r>
              <a:rPr lang="en-US" b="1" i="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Staging (</a:t>
            </a:r>
            <a:r>
              <a:rPr lang="ru-RU" b="1" i="0" dirty="0" err="1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Стейджинг</a:t>
            </a:r>
            <a:r>
              <a:rPr lang="ru-RU" b="1" i="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r>
              <a:rPr lang="en-US" b="1" i="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br>
              <a:rPr lang="en-US" b="1" i="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D2AC5B2-F312-53E8-E132-0BFC235E6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87" y="1565123"/>
            <a:ext cx="39138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- это слой, где данные из PostgreSQL зеркально копируются в ClickHouse</a:t>
            </a:r>
            <a:endParaRPr lang="ru-RU" altLang="ru-RU" sz="1200" dirty="0">
              <a:solidFill>
                <a:srgbClr val="40404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B61E5BD-0FD8-979A-9867-996211739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024" y="1426624"/>
            <a:ext cx="4034413" cy="14773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{{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config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materialized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table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engine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MergeTree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order_by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category_id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'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 }}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SELECT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category_id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category_name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FROM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{{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source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src_northwind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categories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) }}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CC9B5E6-00D6-6D76-860C-1EFF6DEF7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782" y="3088618"/>
            <a:ext cx="40796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Эта модель копирует данные из таблицы 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из источника (PostgreSQL) в ClickHouse</a:t>
            </a:r>
            <a:r>
              <a:rPr kumimoji="0" lang="ru-RU" altLang="ru-RU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1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A57A7-D0B4-F345-4F02-558F7CB3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1" y="330724"/>
            <a:ext cx="8291758" cy="1095900"/>
          </a:xfrm>
        </p:spPr>
        <p:txBody>
          <a:bodyPr/>
          <a:lstStyle/>
          <a:p>
            <a:r>
              <a:rPr lang="ru-RU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Витрина данных "Продажи по категориям товаров"</a:t>
            </a:r>
            <a:br>
              <a:rPr lang="ru-RU" b="1" i="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79814F1-82E7-827B-3E30-D81119627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581" y="1426624"/>
            <a:ext cx="4722728" cy="255454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materialized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engine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MergeTree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order_by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category_id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}}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product_sales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p.category_id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od.unit_price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od.quantity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od.discount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total_sales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stg_order_details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}}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stg_products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}} p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od.product_id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p.product_id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p.category_id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c.category_id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c.category_name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COALESCE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ps.total_sales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total_sales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stg_categories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}} c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 JOIN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product_sales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c.category_id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ps.category_id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0F6FD37-8D58-9957-24E2-2E791401E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51" y="1426624"/>
            <a:ext cx="3569030" cy="31700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Агрегирует информацию о продажах по категориям товаров, предоставляя аналитическую информацию о том, сколько выручки приносит каждая категория товаров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Витрина содержит следующие данные: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category_id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идентификатор категории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category_name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название категории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total_sales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суммарные продажи по категории (сумма произведений цены товара 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unit_price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количества 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quantity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и скидки 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discount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для всех товаров в данной категории)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Источники данных: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stg_order_details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таблица из слоя "staging", содержащая детали заказов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stg_products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таблица из слоя "staging", содержащая информацию о товарах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stg_categories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таблица из слоя "staging", содержащая информацию о категориях товаров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57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4099B-0532-A73F-137B-60CB7CA4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216395" cy="1095900"/>
          </a:xfrm>
        </p:spPr>
        <p:txBody>
          <a:bodyPr/>
          <a:lstStyle/>
          <a:p>
            <a:r>
              <a:rPr lang="ru-RU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Витрина данных "Продажи по клиентам"</a:t>
            </a:r>
            <a:endParaRPr lang="ru-RU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3FBADF0-05C7-8A55-CB9C-E1E0B93BD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510" y="1426624"/>
            <a:ext cx="4662435" cy="255454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materialized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engine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MergeTree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}}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order_totals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o.customer_id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od.unit_price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od.quantity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od.discount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total_sales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stg_orders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}} o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stg_order_details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}}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o.order_id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od.order_id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o.customer_id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c.customer_id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c.company_name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COALESCE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ot.total_sales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total_sales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stg_customers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}} c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 JOIN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order_totals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c.customer_id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ot.customer_id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61521AC-1038-2270-7AB0-22F18BD16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50" y="1426624"/>
            <a:ext cx="3553960" cy="27084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Агрегирует информацию о продажах по клиентам, предоставляя аналитическую информацию о том, </a:t>
            </a:r>
            <a:b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сколько выручки приносит каждый клиент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Витрина содержит следующие данные: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customer_id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идентификатор клиента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company_name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компания, в которой работает клиент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contact_name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имя контактного лица в компании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total_sales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суммарные продажи по клиенту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Источники данных: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stg_orders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таблица из слоя "staging", содержащая информацию о заказах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stg_order_details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таблица из слоя "staging", содержащая детали заказов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-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stg_customers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таблица из слоя "staging", содержащая информацию о клиентах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67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67A5D-EB71-D2FB-3B6A-543B7B5DE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105863" cy="1095900"/>
          </a:xfrm>
        </p:spPr>
        <p:txBody>
          <a:bodyPr/>
          <a:lstStyle/>
          <a:p>
            <a:r>
              <a:rPr lang="ru-RU" dirty="0"/>
              <a:t>Граф выполнения моделей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C21277-5B78-30F4-EC86-E414082F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426624"/>
            <a:ext cx="7702062" cy="336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4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7F42F-5370-A2DE-56D7-101FBA72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39" y="248037"/>
            <a:ext cx="4644892" cy="1867141"/>
          </a:xfrm>
        </p:spPr>
        <p:txBody>
          <a:bodyPr/>
          <a:lstStyle/>
          <a:p>
            <a:r>
              <a:rPr lang="ru-RU" i="0" dirty="0">
                <a:solidFill>
                  <a:srgbClr val="40404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Запуск сервисов в контейнерах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351D52-0D44-9169-C4FB-CC03FAF5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9" y="2115178"/>
            <a:ext cx="3505504" cy="1249788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F0CD2FE4-FEC8-8216-74C1-C39EDBBB8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07117" y="248037"/>
            <a:ext cx="3687744" cy="464742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networks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airflow-network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airflow-network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bridge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clickhouse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.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Dockerfile.clickhouse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dwh_clickhouse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ports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"8123:8123"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"9000:9000"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networks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airflow-network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.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Dockerfile.postgres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dwh_postgres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ports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"5432:5432"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networks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airflow-network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.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Dockerfile.dbt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dwh_dbt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volumes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./dbt:/dbt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networks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airflow-network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2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D6518-2429-3A83-F899-D673556C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3972835" cy="1095900"/>
          </a:xfrm>
        </p:spPr>
        <p:txBody>
          <a:bodyPr/>
          <a:lstStyle/>
          <a:p>
            <a:r>
              <a:rPr lang="ru-RU" dirty="0"/>
              <a:t>Автоматизация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5755E6-3DDF-BEE4-21D0-296007362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426624"/>
            <a:ext cx="3972835" cy="1582857"/>
          </a:xfrm>
        </p:spPr>
        <p:txBody>
          <a:bodyPr>
            <a:normAutofit lnSpcReduction="10000"/>
          </a:bodyPr>
          <a:lstStyle/>
          <a:p>
            <a:pPr marL="133350" indent="0">
              <a:buNone/>
            </a:pPr>
            <a:r>
              <a:rPr lang="ru-RU" dirty="0"/>
              <a:t>Airflow используется для оркестрации процесса трансформации данных.</a:t>
            </a:r>
          </a:p>
          <a:p>
            <a:pPr marL="133350" indent="0">
              <a:buNone/>
            </a:pPr>
            <a:r>
              <a:rPr lang="ru-RU" dirty="0"/>
              <a:t>Команда dbt </a:t>
            </a:r>
            <a:r>
              <a:rPr lang="ru-RU" dirty="0" err="1"/>
              <a:t>build</a:t>
            </a:r>
            <a:r>
              <a:rPr lang="ru-RU" dirty="0"/>
              <a:t> --</a:t>
            </a:r>
            <a:r>
              <a:rPr lang="ru-RU" dirty="0" err="1"/>
              <a:t>target</a:t>
            </a:r>
            <a:r>
              <a:rPr lang="ru-RU" dirty="0"/>
              <a:t> </a:t>
            </a:r>
            <a:r>
              <a:rPr lang="ru-RU" dirty="0" err="1"/>
              <a:t>container</a:t>
            </a:r>
            <a:r>
              <a:rPr lang="ru-RU" dirty="0"/>
              <a:t> запускает все модели и тесты, а логи показывают результаты выполнения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3668EE-08CD-3729-30CC-415A9C3FB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17259"/>
            <a:ext cx="4170065" cy="470898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airflow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DAG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airflow.operators.bash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BashOperator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default_args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owner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airflow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depends_on_past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email_on_failure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email_on_retry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retries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retry_delay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minutes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DAG(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dbt_daily_build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default_args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default_args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 DAG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dbt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daily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schedule_interval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0 * * *'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catchup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dbt_build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BashOperator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task_id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dbt_build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bash_command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dwh_dbt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dbt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dbt_build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98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6AF8D-FAAA-167C-4CA8-F7A0A905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трансформации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99389F-8526-B0A6-FE1B-1C2E6142E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492180"/>
            <a:ext cx="5532066" cy="34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80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Google Shape;752;p126">
            <a:extLst>
              <a:ext uri="{FF2B5EF4-FFF2-40B4-BE49-F238E27FC236}">
                <a16:creationId xmlns:a16="http://schemas.microsoft.com/office/drawing/2014/main" id="{89A3C3EA-EF27-18A6-F15C-6FE761A28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140242"/>
              </p:ext>
            </p:extLst>
          </p:nvPr>
        </p:nvGraphicFramePr>
        <p:xfrm>
          <a:off x="500550" y="1163425"/>
          <a:ext cx="8142900" cy="3657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1. 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Гибкость и масштабируемость:</a:t>
                      </a:r>
                      <a:endParaRPr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480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Использование dbt позволяет легко масштабировать процесс трансформации данных и добавлять новые модели</a:t>
                      </a:r>
                      <a:endParaRPr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2. 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Качество данных:</a:t>
                      </a:r>
                      <a:endParaRPr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1115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Встроенные тесты dbt помогают поддерживать высокое качество данных и выявлять проблемы на ранних этапах</a:t>
                      </a:r>
                      <a:endParaRPr sz="1200" b="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None/>
                        <a:tabLst/>
                        <a:defRPr/>
                      </a:pP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3. Документирование: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3043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480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Автоматически генерируемая документация упрощает понимание структуры данных и процессов для всех участников проекта</a:t>
                      </a:r>
                      <a:endParaRPr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3175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None/>
                      </a:pP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4. Эффективность аналитики:</a:t>
                      </a:r>
                      <a:endParaRPr sz="1200" b="1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78643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6000" lvl="8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Витрины данных в ClickHouse позволяют быстро выполнять аналитические запросы даже на больших объемах данных</a:t>
                      </a:r>
                      <a:endParaRPr sz="1200" b="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349858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None/>
                      </a:pP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5. Универсальность:</a:t>
                      </a:r>
                      <a:endParaRPr sz="1200" b="1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69509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6000" lvl="8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Подход, использованный в проекте, может быть применен к другим источникам данных и целевым хранилищам</a:t>
                      </a:r>
                      <a:endParaRPr sz="1200" b="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8768911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2CDB3-2E8D-08B8-A506-BE02D859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142900" cy="1095900"/>
          </a:xfrm>
        </p:spPr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F35B53C-7099-39A8-8D66-D368F484FB84}"/>
              </a:ext>
            </a:extLst>
          </p:cNvPr>
          <p:cNvSpPr txBox="1">
            <a:spLocks/>
          </p:cNvSpPr>
          <p:nvPr/>
        </p:nvSpPr>
        <p:spPr>
          <a:xfrm>
            <a:off x="500550" y="1426623"/>
            <a:ext cx="8142900" cy="294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600" b="0" dirty="0"/>
              <a:t>Проект успешно реализован: данные из PostgreSQL трансформированы и загружены в ClickHouse, построены аналитические витрины, настроены тесты и документация. Использование dbt значительно упростило процесс разработки и поддержки ETL/ELT-процессов, что делает этот инструмент отличным выбором для подобных задач</a:t>
            </a:r>
          </a:p>
        </p:txBody>
      </p:sp>
    </p:spTree>
    <p:extLst>
      <p:ext uri="{BB962C8B-B14F-4D97-AF65-F5344CB8AC3E}">
        <p14:creationId xmlns:p14="http://schemas.microsoft.com/office/powerpoint/2010/main" val="60909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4E173-9491-ADD1-B9C1-7750234E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142900" cy="832701"/>
          </a:xfrm>
        </p:spPr>
        <p:txBody>
          <a:bodyPr/>
          <a:lstStyle/>
          <a:p>
            <a:r>
              <a:rPr lang="ru-RU" dirty="0"/>
              <a:t>Рефлексия: Оценка работы над проектом</a:t>
            </a:r>
          </a:p>
        </p:txBody>
      </p:sp>
      <p:graphicFrame>
        <p:nvGraphicFramePr>
          <p:cNvPr id="3" name="Google Shape;752;p126">
            <a:extLst>
              <a:ext uri="{FF2B5EF4-FFF2-40B4-BE49-F238E27FC236}">
                <a16:creationId xmlns:a16="http://schemas.microsoft.com/office/drawing/2014/main" id="{96E75310-109C-99EC-94B4-3D943FAB24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3667324"/>
              </p:ext>
            </p:extLst>
          </p:nvPr>
        </p:nvGraphicFramePr>
        <p:xfrm>
          <a:off x="500550" y="1163425"/>
          <a:ext cx="8142900" cy="32977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1. 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Удалось ли достичь цели и выполнить все задачи?</a:t>
                      </a:r>
                      <a:endParaRPr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005">
                <a:tc>
                  <a:txBody>
                    <a:bodyPr/>
                    <a:lstStyle/>
                    <a:p>
                      <a:pPr marL="30480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Цель проекта была достигнута: данные из PostgreSQL успешно трансформированы и загружены в ClickHouse с использованием dbt. Все задачи, включая настройку подключений, создание слоев staging и витрин, тестирование и автоматизацию, выполнены</a:t>
                      </a:r>
                      <a:endParaRPr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2. 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Что далось легко, а с чем возникли трудности?</a:t>
                      </a:r>
                      <a:endParaRPr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4927">
                <a:tc>
                  <a:txBody>
                    <a:bodyPr/>
                    <a:lstStyle/>
                    <a:p>
                      <a:pPr marL="3111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Средне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: Настройка dbt и создание моделей для трансформации данных</a:t>
                      </a:r>
                      <a:endParaRPr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  <a:p>
                      <a:pPr marL="30480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Трудности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: В отличие от других СУБД, в ClickHouse отсутствуют схемы. В dbt-адаптере для ClickHouse схемы реализованы как постфикс для базы данных, что потребовало дополнительного времени для понимания и настройки</a:t>
                      </a:r>
                      <a:endParaRPr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None/>
                        <a:tabLst/>
                        <a:defRPr/>
                      </a:pP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3. Сколько времени занял проект?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430431096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marL="30480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Проект занял около двух недель, но точное "чистое" время не измерялось</a:t>
                      </a:r>
                      <a:endParaRPr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31755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794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C0F788E-FC59-2862-0FCE-A3183AD7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142900" cy="832701"/>
          </a:xfrm>
        </p:spPr>
        <p:txBody>
          <a:bodyPr/>
          <a:lstStyle/>
          <a:p>
            <a:r>
              <a:rPr lang="ru-RU" dirty="0"/>
              <a:t>Рефлексия: Оценка работы над проектом</a:t>
            </a:r>
          </a:p>
        </p:txBody>
      </p:sp>
      <p:graphicFrame>
        <p:nvGraphicFramePr>
          <p:cNvPr id="4" name="Google Shape;752;p126">
            <a:extLst>
              <a:ext uri="{FF2B5EF4-FFF2-40B4-BE49-F238E27FC236}">
                <a16:creationId xmlns:a16="http://schemas.microsoft.com/office/drawing/2014/main" id="{AB8216A5-B10F-95FA-FA70-6C9FC75298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37177"/>
              </p:ext>
            </p:extLst>
          </p:nvPr>
        </p:nvGraphicFramePr>
        <p:xfrm>
          <a:off x="500550" y="1163425"/>
          <a:ext cx="8142900" cy="34001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4. Насколько полезным оказался проект? (Оценка от 1 до 10)</a:t>
                      </a:r>
                      <a:endParaRPr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005">
                <a:tc>
                  <a:txBody>
                    <a:bodyPr/>
                    <a:lstStyle/>
                    <a:p>
                      <a:pPr marL="30480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10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: Проект был очень полезен. Я получил новый опыт работы с ClickHouse, dbt и Airflow, а также улучшил навыки проектирования хранилищ данных</a:t>
                      </a:r>
                      <a:endParaRPr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5</a:t>
                      </a:r>
                      <a:r>
                        <a:rPr lang="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. 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Остались ли вопросы по проекту?</a:t>
                      </a:r>
                      <a:endParaRPr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389">
                <a:tc>
                  <a:txBody>
                    <a:bodyPr/>
                    <a:lstStyle/>
                    <a:p>
                      <a:pPr marL="30480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Некоторые вопросы остались, например, как лучше оптимизировать производительность ClickHouse для больших объемов данных в условиях использования dbt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6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. Как вы планируете развиваться дальше?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430431096"/>
                  </a:ext>
                </a:extLst>
              </a:tr>
              <a:tr h="313161">
                <a:tc>
                  <a:txBody>
                    <a:bodyPr/>
                    <a:lstStyle/>
                    <a:p>
                      <a:pPr marL="30480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Планирую развиваться по пути внедрения фреймворков и нового функционала в Платформу данных. Хочу углубить знания в области оптимизации запросов, масштабирования хранилищ данных и автоматизации ETL/ELT-процессов. Также планирую изучить дополнительные инструменты для работы с большими данными, такие как Apache Spark и Kafka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31755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90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Использование dbt для трансформации данных в ClickHouse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>
          <a:blip r:embed="rId3"/>
          <a:srcRect t="7712" b="7712"/>
          <a:stretch/>
        </p:blipFill>
        <p:spPr>
          <a:xfrm>
            <a:off x="613458" y="2282160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Соланов Роман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26"/>
            <a:ext cx="23499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enior data engineer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022999" cy="75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571910556"/>
              </p:ext>
            </p:extLst>
          </p:nvPr>
        </p:nvGraphicFramePr>
        <p:xfrm>
          <a:off x="560500" y="2057423"/>
          <a:ext cx="8022999" cy="28934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42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90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Настроить подключение к источникам данных (PostgreSQL) и целевой базе данных (ClickHouse)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0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Создать слой staging, который зеркально отражает структуру таблиц PostgreSQL в ClickHouse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7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Построить витринный слой (dm), агрегирующий данные для аналитических задач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4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4.</a:t>
                      </a:r>
                      <a:endParaRPr lang="en-US" sz="1600" b="1" dirty="0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Организовать процесс тестирования и документирования данных</a:t>
                      </a:r>
                      <a:endParaRPr lang="en-US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Автоматизировать процесс трансформации данных для регулярного обновления витрин</a:t>
                      </a:r>
                      <a:endParaRPr lang="en-US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2353337805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560500" y="1080198"/>
            <a:ext cx="8023000" cy="9682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надежный и масштабируемый процесс трансформации данных из PostgreSQL в ClickHouse с использованием инструмента dbt (Data Build Tool) для построения аналитических витрин</a:t>
            </a:r>
            <a:endParaRPr lang="ru-RU"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142900" cy="638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2558370373"/>
              </p:ext>
            </p:extLst>
          </p:nvPr>
        </p:nvGraphicFramePr>
        <p:xfrm>
          <a:off x="500549" y="969666"/>
          <a:ext cx="8142899" cy="38449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50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2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1.</a:t>
                      </a:r>
                      <a:endParaRPr sz="1200" b="1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PostgreSQL: Источник данных, содержащий демонстрационную базу Northwind</a:t>
                      </a:r>
                      <a:endParaRPr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2.</a:t>
                      </a:r>
                      <a:endParaRPr sz="1200" b="1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ClickHouse: Целевая колоночная СУБД для хранения и анализа больших объемов данных</a:t>
                      </a:r>
                      <a:endParaRPr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3.</a:t>
                      </a: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dbt (Data Build Tool): Инструмент для трансформации данных, позволяющий описывать модели, тестировать данные и генерировать документацию</a:t>
                      </a:r>
                      <a:endParaRPr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4.</a:t>
                      </a:r>
                      <a:endParaRPr lang="en-US" sz="1200" b="1" dirty="0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dbt-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clickhouse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: 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Адаптер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dbt 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для работы с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ClickHouse</a:t>
                      </a: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5</a:t>
                      </a: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SQL: Язык для написания моделей и запросов</a:t>
                      </a:r>
                      <a:endParaRPr lang="en-US"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6</a:t>
                      </a: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YAML: Использовался для описания источников, моделей и тестов</a:t>
                      </a:r>
                      <a:endParaRPr lang="en-US"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318918391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7</a:t>
                      </a: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Jinja: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 Шаблонизатор, встроенный в dbt, использовался для динамической генерации SQL-кода в моделях</a:t>
                      </a:r>
                      <a:endParaRPr lang="en-US"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13910189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8</a:t>
                      </a: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Airflow: Использовался для оркестрации и автоматизации выполнения задач dbt</a:t>
                      </a:r>
                      <a:endParaRPr lang="en-US" sz="12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endParaRP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41545167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9</a:t>
                      </a: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Docker: 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Для контейнеризации всех компонентов (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oboto"/>
                        </a:rPr>
                        <a:t>PostgreSQL, ClickHouse, Airflow, dbt)</a:t>
                      </a:r>
                    </a:p>
                  </a:txBody>
                  <a:tcPr marL="198000" marR="91425" marT="91425" marB="91425"/>
                </a:tc>
                <a:extLst>
                  <a:ext uri="{0D108BD9-81ED-4DB2-BD59-A6C34878D82A}">
                    <a16:rowId xmlns:a16="http://schemas.microsoft.com/office/drawing/2014/main" val="14976901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8AAAD1-03D9-8BE0-9298-663C6D9B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550" y="1118080"/>
            <a:ext cx="7965041" cy="3455275"/>
          </a:xfrm>
          <a:prstGeom prst="rect">
            <a:avLst/>
          </a:prstGeom>
        </p:spPr>
      </p:pic>
      <p:sp>
        <p:nvSpPr>
          <p:cNvPr id="9" name="Google Shape;421;p97">
            <a:extLst>
              <a:ext uri="{FF2B5EF4-FFF2-40B4-BE49-F238E27FC236}">
                <a16:creationId xmlns:a16="http://schemas.microsoft.com/office/drawing/2014/main" id="{8D637A14-D8D7-2AAB-FF08-5B60388A84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7965041" cy="638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 решения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21634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46D34-256A-9B3C-D3A8-C7E62A8A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236492" cy="1095900"/>
          </a:xfrm>
        </p:spPr>
        <p:txBody>
          <a:bodyPr/>
          <a:lstStyle/>
          <a:p>
            <a:r>
              <a:rPr lang="en-US" dirty="0"/>
              <a:t>ER - </a:t>
            </a:r>
            <a:r>
              <a:rPr lang="ru-RU" dirty="0"/>
              <a:t>модель предметной области</a:t>
            </a:r>
          </a:p>
        </p:txBody>
      </p:sp>
      <p:pic>
        <p:nvPicPr>
          <p:cNvPr id="3075" name="Picture 3" descr="NorthwindERM">
            <a:extLst>
              <a:ext uri="{FF2B5EF4-FFF2-40B4-BE49-F238E27FC236}">
                <a16:creationId xmlns:a16="http://schemas.microsoft.com/office/drawing/2014/main" id="{AF12EFBA-CC29-F624-224B-D13822892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50" y="1426625"/>
            <a:ext cx="6993653" cy="367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3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31520-DF5C-A5F9-694E-565E769C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2963717" cy="4482054"/>
          </a:xfrm>
        </p:spPr>
        <p:txBody>
          <a:bodyPr/>
          <a:lstStyle/>
          <a:p>
            <a:r>
              <a:rPr lang="ru-RU" dirty="0"/>
              <a:t>Физическая модель предметной области</a:t>
            </a:r>
          </a:p>
        </p:txBody>
      </p:sp>
      <p:pic>
        <p:nvPicPr>
          <p:cNvPr id="4100" name="Picture 4" descr="Northwind sample database | YugabyteDB Docs">
            <a:extLst>
              <a:ext uri="{FF2B5EF4-FFF2-40B4-BE49-F238E27FC236}">
                <a16:creationId xmlns:a16="http://schemas.microsoft.com/office/drawing/2014/main" id="{0AC2FE5B-069A-CF69-475E-D06377D87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267" y="330723"/>
            <a:ext cx="5556883" cy="426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0395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2584</TotalTime>
  <Words>2003</Words>
  <Application>Microsoft Office PowerPoint</Application>
  <PresentationFormat>Экран (16:9)</PresentationFormat>
  <Paragraphs>105</Paragraphs>
  <Slides>23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Courier New</vt:lpstr>
      <vt:lpstr>Roboto Medium</vt:lpstr>
      <vt:lpstr>Roboto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Использование dbt для трансформации данных в ClickHouse  </vt:lpstr>
      <vt:lpstr>План защиты</vt:lpstr>
      <vt:lpstr>Презентация PowerPoint</vt:lpstr>
      <vt:lpstr>Какие технологии использовались</vt:lpstr>
      <vt:lpstr>Архитектура решения</vt:lpstr>
      <vt:lpstr>ER - модель предметной области</vt:lpstr>
      <vt:lpstr>Физическая модель предметной области</vt:lpstr>
      <vt:lpstr>Слой SRC (Источники)</vt:lpstr>
      <vt:lpstr>Слой Staging (Стейджинг)  </vt:lpstr>
      <vt:lpstr>Витрина данных "Продажи по категориям товаров" </vt:lpstr>
      <vt:lpstr>Витрина данных "Продажи по клиентам"</vt:lpstr>
      <vt:lpstr>Граф выполнения моделей</vt:lpstr>
      <vt:lpstr>Запуск сервисов в контейнерах</vt:lpstr>
      <vt:lpstr>Автоматизация</vt:lpstr>
      <vt:lpstr>Выполнение трансформации данных</vt:lpstr>
      <vt:lpstr>Выводы </vt:lpstr>
      <vt:lpstr>Итог</vt:lpstr>
      <vt:lpstr>Рефлексия: Оценка работы над проектом</vt:lpstr>
      <vt:lpstr>Рефлексия: Оценка работы над проектом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Роман Соланов</cp:lastModifiedBy>
  <cp:revision>273</cp:revision>
  <dcterms:modified xsi:type="dcterms:W3CDTF">2025-02-15T05:51:34Z</dcterms:modified>
</cp:coreProperties>
</file>